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7" r:id="rId2"/>
    <p:sldId id="256" r:id="rId3"/>
    <p:sldId id="348" r:id="rId4"/>
    <p:sldId id="386" r:id="rId5"/>
    <p:sldId id="349" r:id="rId6"/>
    <p:sldId id="394" r:id="rId7"/>
    <p:sldId id="395" r:id="rId8"/>
    <p:sldId id="350" r:id="rId9"/>
    <p:sldId id="351" r:id="rId10"/>
    <p:sldId id="353" r:id="rId11"/>
    <p:sldId id="354" r:id="rId12"/>
    <p:sldId id="352" r:id="rId13"/>
    <p:sldId id="396" r:id="rId14"/>
    <p:sldId id="355" r:id="rId15"/>
    <p:sldId id="356" r:id="rId16"/>
    <p:sldId id="397" r:id="rId17"/>
    <p:sldId id="388" r:id="rId18"/>
    <p:sldId id="368" r:id="rId19"/>
    <p:sldId id="369" r:id="rId20"/>
    <p:sldId id="370" r:id="rId21"/>
    <p:sldId id="372" r:id="rId22"/>
    <p:sldId id="398" r:id="rId23"/>
    <p:sldId id="357" r:id="rId24"/>
    <p:sldId id="358" r:id="rId25"/>
    <p:sldId id="399" r:id="rId26"/>
    <p:sldId id="389" r:id="rId27"/>
    <p:sldId id="373" r:id="rId28"/>
    <p:sldId id="385" r:id="rId29"/>
    <p:sldId id="375" r:id="rId30"/>
    <p:sldId id="377" r:id="rId31"/>
    <p:sldId id="400" r:id="rId32"/>
    <p:sldId id="359" r:id="rId33"/>
    <p:sldId id="360" r:id="rId34"/>
    <p:sldId id="401" r:id="rId35"/>
    <p:sldId id="390" r:id="rId36"/>
    <p:sldId id="378" r:id="rId37"/>
    <p:sldId id="379" r:id="rId38"/>
    <p:sldId id="380" r:id="rId39"/>
    <p:sldId id="382" r:id="rId40"/>
    <p:sldId id="402" r:id="rId41"/>
    <p:sldId id="361" r:id="rId42"/>
    <p:sldId id="362" r:id="rId43"/>
    <p:sldId id="403" r:id="rId44"/>
    <p:sldId id="391" r:id="rId45"/>
    <p:sldId id="406" r:id="rId46"/>
    <p:sldId id="363" r:id="rId47"/>
    <p:sldId id="364" r:id="rId48"/>
    <p:sldId id="404" r:id="rId49"/>
    <p:sldId id="392" r:id="rId50"/>
    <p:sldId id="407" r:id="rId51"/>
    <p:sldId id="365" r:id="rId52"/>
    <p:sldId id="366" r:id="rId53"/>
    <p:sldId id="405" r:id="rId54"/>
    <p:sldId id="393" r:id="rId55"/>
    <p:sldId id="408" r:id="rId56"/>
  </p:sldIdLst>
  <p:sldSz cx="9144000" cy="6858000" type="screen4x3"/>
  <p:notesSz cx="6907213" cy="100345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ED9FFF"/>
    <a:srgbClr val="FFCD9B"/>
    <a:srgbClr val="FFFF99"/>
    <a:srgbClr val="00FF00"/>
    <a:srgbClr val="FFBEFF"/>
    <a:srgbClr val="FFC1FF"/>
    <a:srgbClr val="FF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5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93125" cy="501730"/>
          </a:xfrm>
          <a:prstGeom prst="rect">
            <a:avLst/>
          </a:prstGeom>
        </p:spPr>
        <p:txBody>
          <a:bodyPr vert="horz" lIns="92749" tIns="46374" rIns="92749" bIns="4637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12499" y="0"/>
            <a:ext cx="2993125" cy="501730"/>
          </a:xfrm>
          <a:prstGeom prst="rect">
            <a:avLst/>
          </a:prstGeom>
        </p:spPr>
        <p:txBody>
          <a:bodyPr vert="horz" lIns="92749" tIns="46374" rIns="92749" bIns="46374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752475"/>
            <a:ext cx="5018087" cy="3763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9" tIns="46374" rIns="92749" bIns="4637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90722" y="4766433"/>
            <a:ext cx="5525770" cy="4515564"/>
          </a:xfrm>
          <a:prstGeom prst="rect">
            <a:avLst/>
          </a:prstGeom>
        </p:spPr>
        <p:txBody>
          <a:bodyPr vert="horz" lIns="92749" tIns="46374" rIns="92749" bIns="4637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" y="9531120"/>
            <a:ext cx="2993125" cy="501730"/>
          </a:xfrm>
          <a:prstGeom prst="rect">
            <a:avLst/>
          </a:prstGeom>
        </p:spPr>
        <p:txBody>
          <a:bodyPr vert="horz" lIns="92749" tIns="46374" rIns="92749" bIns="4637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12499" y="9531120"/>
            <a:ext cx="2993125" cy="501730"/>
          </a:xfrm>
          <a:prstGeom prst="rect">
            <a:avLst/>
          </a:prstGeom>
        </p:spPr>
        <p:txBody>
          <a:bodyPr vert="horz" lIns="92749" tIns="46374" rIns="92749" bIns="46374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7164000" y="0"/>
            <a:ext cx="1204423" cy="282573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 Angaben ohne Gewähr</a:t>
            </a:r>
          </a:p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© Werner Schmid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796640" y="69269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 smtClean="0">
                <a:solidFill>
                  <a:schemeClr val="tx1"/>
                </a:solidFill>
              </a:rPr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800" b="1" dirty="0" smtClean="0">
                <a:solidFill>
                  <a:schemeClr val="bg1"/>
                </a:solidFill>
              </a:rPr>
              <a:t>EU-27</a:t>
            </a:r>
            <a:r>
              <a:rPr lang="de-DE" sz="1400" b="0" dirty="0">
                <a:solidFill>
                  <a:schemeClr val="bg1"/>
                </a:solidFill>
              </a:rPr>
              <a:t/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 smtClean="0">
                <a:solidFill>
                  <a:schemeClr val="bg1"/>
                </a:solidFill>
              </a:rPr>
              <a:t>APR </a:t>
            </a:r>
            <a:r>
              <a:rPr lang="de-DE" sz="1400" b="0" dirty="0" smtClean="0">
                <a:solidFill>
                  <a:schemeClr val="bg1"/>
                </a:solidFill>
              </a:rPr>
              <a:t>2024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2476" y="0"/>
            <a:ext cx="1503693" cy="108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rner.schmid@lel.bwl.de" TargetMode="External"/><Relationship Id="rId2" Type="http://schemas.openxmlformats.org/officeDocument/2006/relationships/hyperlink" Target="mailto:poststelle@lel.bwl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4.xml"/><Relationship Id="rId18" Type="http://schemas.openxmlformats.org/officeDocument/2006/relationships/image" Target="../media/image2.png"/><Relationship Id="rId26" Type="http://schemas.openxmlformats.org/officeDocument/2006/relationships/slide" Target="slide38.xml"/><Relationship Id="rId39" Type="http://schemas.openxmlformats.org/officeDocument/2006/relationships/slide" Target="slide45.xml"/><Relationship Id="rId3" Type="http://schemas.openxmlformats.org/officeDocument/2006/relationships/slide" Target="slide6.xml"/><Relationship Id="rId21" Type="http://schemas.openxmlformats.org/officeDocument/2006/relationships/slide" Target="slide27.xml"/><Relationship Id="rId34" Type="http://schemas.openxmlformats.org/officeDocument/2006/relationships/slide" Target="slide28.xml"/><Relationship Id="rId42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slide" Target="slide51.xml"/><Relationship Id="rId17" Type="http://schemas.openxmlformats.org/officeDocument/2006/relationships/slide" Target="slide52.xml"/><Relationship Id="rId25" Type="http://schemas.openxmlformats.org/officeDocument/2006/relationships/slide" Target="slide29.xml"/><Relationship Id="rId33" Type="http://schemas.openxmlformats.org/officeDocument/2006/relationships/slide" Target="slide37.xml"/><Relationship Id="rId38" Type="http://schemas.openxmlformats.org/officeDocument/2006/relationships/slide" Target="slide40.xml"/><Relationship Id="rId2" Type="http://schemas.openxmlformats.org/officeDocument/2006/relationships/notesSlide" Target="../notesSlides/notesSlide1.xml"/><Relationship Id="rId16" Type="http://schemas.openxmlformats.org/officeDocument/2006/relationships/slide" Target="slide47.xml"/><Relationship Id="rId20" Type="http://schemas.openxmlformats.org/officeDocument/2006/relationships/slide" Target="slide18.xml"/><Relationship Id="rId29" Type="http://schemas.openxmlformats.org/officeDocument/2006/relationships/slide" Target="slide30.xml"/><Relationship Id="rId41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46.xml"/><Relationship Id="rId24" Type="http://schemas.openxmlformats.org/officeDocument/2006/relationships/slide" Target="slide20.xml"/><Relationship Id="rId32" Type="http://schemas.openxmlformats.org/officeDocument/2006/relationships/slide" Target="slide19.xml"/><Relationship Id="rId37" Type="http://schemas.openxmlformats.org/officeDocument/2006/relationships/slide" Target="slide31.xml"/><Relationship Id="rId40" Type="http://schemas.openxmlformats.org/officeDocument/2006/relationships/slide" Target="slide50.xml"/><Relationship Id="rId5" Type="http://schemas.openxmlformats.org/officeDocument/2006/relationships/slide" Target="slide14.xml"/><Relationship Id="rId15" Type="http://schemas.openxmlformats.org/officeDocument/2006/relationships/slide" Target="slide42.xml"/><Relationship Id="rId23" Type="http://schemas.openxmlformats.org/officeDocument/2006/relationships/slide" Target="slide11.xml"/><Relationship Id="rId28" Type="http://schemas.openxmlformats.org/officeDocument/2006/relationships/slide" Target="slide21.xml"/><Relationship Id="rId36" Type="http://schemas.openxmlformats.org/officeDocument/2006/relationships/slide" Target="slide22.xml"/><Relationship Id="rId10" Type="http://schemas.openxmlformats.org/officeDocument/2006/relationships/slide" Target="slide41.xml"/><Relationship Id="rId19" Type="http://schemas.openxmlformats.org/officeDocument/2006/relationships/slide" Target="slide9.xml"/><Relationship Id="rId31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32.xml"/><Relationship Id="rId14" Type="http://schemas.openxmlformats.org/officeDocument/2006/relationships/slide" Target="slide33.xml"/><Relationship Id="rId22" Type="http://schemas.openxmlformats.org/officeDocument/2006/relationships/slide" Target="slide36.xml"/><Relationship Id="rId27" Type="http://schemas.openxmlformats.org/officeDocument/2006/relationships/slide" Target="slide12.xml"/><Relationship Id="rId30" Type="http://schemas.openxmlformats.org/officeDocument/2006/relationships/slide" Target="slide39.xml"/><Relationship Id="rId35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49.emf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image" Target="../media/image50.emf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420000" y="540000"/>
            <a:ext cx="3879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</a:t>
            </a:r>
            <a:r>
              <a:rPr lang="de-DE" sz="1400" b="1" dirty="0" smtClean="0"/>
              <a:t>EU </a:t>
            </a:r>
            <a:r>
              <a:rPr lang="de-DE" sz="1400" b="1" dirty="0"/>
              <a:t>- </a:t>
            </a:r>
            <a:r>
              <a:rPr lang="de-DE" sz="1400" b="1" dirty="0" smtClean="0"/>
              <a:t>Getreidebilanzen </a:t>
            </a:r>
            <a:endParaRPr lang="de-DE" sz="1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160000" y="108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532153"/>
            <a:ext cx="6916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r>
              <a:rPr lang="de-DE" sz="1200" dirty="0" smtClean="0"/>
              <a:t>Die </a:t>
            </a:r>
            <a:r>
              <a:rPr lang="de-DE" sz="1200" dirty="0"/>
              <a:t>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EU-Kommission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000" dirty="0" smtClean="0"/>
              <a:t>(</a:t>
            </a:r>
            <a:r>
              <a:rPr lang="de-DE" sz="1000" dirty="0"/>
              <a:t>https://ec.europa.eu/info/food-farming-fisheries/farming/facts-and-figures/markets/overviews/balance-sheets-sector_en)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200" dirty="0" smtClean="0"/>
              <a:t>Grafik/Tabelle</a:t>
            </a:r>
            <a:r>
              <a:rPr lang="de-DE" sz="1200" dirty="0"/>
              <a:t>:   Werner Schmid, LEL Schwäbisch </a:t>
            </a:r>
            <a:r>
              <a:rPr lang="de-DE" sz="1200" dirty="0" smtClean="0"/>
              <a:t>Gmünd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2160000" y="4507526"/>
            <a:ext cx="429188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2"/>
              </a:rPr>
              <a:t>poststelle@lel.bwl.de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r>
              <a:rPr lang="de-DE" sz="1200" dirty="0" smtClean="0"/>
              <a:t>bei </a:t>
            </a:r>
            <a:r>
              <a:rPr lang="de-DE" sz="1200" dirty="0"/>
              <a:t>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3"/>
              </a:rPr>
              <a:t>werner.schmid@lel.bwl.de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 07171 / 917 </a:t>
            </a:r>
            <a:r>
              <a:rPr lang="de-DE" sz="1200" dirty="0" smtClean="0"/>
              <a:t>207</a:t>
            </a:r>
            <a:endParaRPr lang="de-DE" sz="1200" dirty="0"/>
          </a:p>
        </p:txBody>
      </p:sp>
      <p:sp>
        <p:nvSpPr>
          <p:cNvPr id="8" name="Ellipse 7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99998" y="36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 &amp; Import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3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58357" y="900000"/>
            <a:ext cx="5882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</a:t>
            </a:r>
            <a:r>
              <a:rPr lang="de-DE" sz="3200" dirty="0" smtClean="0">
                <a:solidFill>
                  <a:srgbClr val="0000FF"/>
                </a:solidFill>
              </a:rPr>
              <a:t>/</a:t>
            </a:r>
            <a:r>
              <a:rPr lang="de-DE" sz="3200" b="1" dirty="0" smtClean="0">
                <a:solidFill>
                  <a:srgbClr val="0000FF"/>
                </a:solidFill>
              </a:rPr>
              <a:t>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401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4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4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5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50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11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69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24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02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03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558000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360000" y="126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Bilanz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9" name="Abgerundetes Rechteck 108">
            <a:hlinkClick r:id="rId3" action="ppaction://hlinksldjump"/>
          </p:cNvPr>
          <p:cNvSpPr/>
          <p:nvPr/>
        </p:nvSpPr>
        <p:spPr>
          <a:xfrm>
            <a:off x="2520000" y="23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Getreide gesamt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53" name="Abgerundetes Rechteck 152">
            <a:hlinkClick r:id="rId4" action="ppaction://hlinksldjump"/>
          </p:cNvPr>
          <p:cNvSpPr/>
          <p:nvPr/>
        </p:nvSpPr>
        <p:spPr>
          <a:xfrm>
            <a:off x="4500072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79" name="Abgerundetes Rechteck 178">
            <a:hlinkClick r:id="rId5" action="ppaction://hlinksldjump"/>
          </p:cNvPr>
          <p:cNvSpPr/>
          <p:nvPr/>
        </p:nvSpPr>
        <p:spPr>
          <a:xfrm>
            <a:off x="4500072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Weizen-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de-DE" sz="2800" b="1" dirty="0" smtClean="0">
                <a:solidFill>
                  <a:schemeClr val="bg1">
                    <a:lumMod val="65000"/>
                  </a:schemeClr>
                </a:solidFill>
              </a:rPr>
              <a:t>EU-27-Getreidebilanzen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(Stand: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25.04.2024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2" name="Textfeld 281"/>
          <p:cNvSpPr txBox="1"/>
          <p:nvPr/>
        </p:nvSpPr>
        <p:spPr>
          <a:xfrm>
            <a:off x="1260000" y="1260000"/>
            <a:ext cx="115473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smtClean="0"/>
              <a:t>nach Getreidearten</a:t>
            </a:r>
            <a:endParaRPr lang="de-DE" sz="1050" dirty="0"/>
          </a:p>
        </p:txBody>
      </p:sp>
      <p:sp>
        <p:nvSpPr>
          <p:cNvPr id="294" name="Abgerundetes Rechteck 293">
            <a:hlinkClick r:id="rId6" action="ppaction://hlinksldjump"/>
          </p:cNvPr>
          <p:cNvSpPr/>
          <p:nvPr/>
        </p:nvSpPr>
        <p:spPr>
          <a:xfrm>
            <a:off x="2520000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 smtClean="0">
                <a:solidFill>
                  <a:srgbClr val="FF0000"/>
                </a:solidFill>
              </a:rPr>
              <a:t>2024/25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306" name="Abgerundetes Rechteck 305">
            <a:hlinkClick r:id="rId7" action="ppaction://hlinksldjump"/>
          </p:cNvPr>
          <p:cNvSpPr/>
          <p:nvPr/>
        </p:nvSpPr>
        <p:spPr>
          <a:xfrm>
            <a:off x="2520000" y="18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Getreidebilanz 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07" name="Textfeld 306"/>
          <p:cNvSpPr txBox="1"/>
          <p:nvPr/>
        </p:nvSpPr>
        <p:spPr>
          <a:xfrm>
            <a:off x="1260000" y="1800000"/>
            <a:ext cx="7411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smtClean="0"/>
              <a:t>nach Jahren</a:t>
            </a:r>
            <a:endParaRPr lang="de-DE" sz="1050" dirty="0"/>
          </a:p>
        </p:txBody>
      </p:sp>
      <p:sp>
        <p:nvSpPr>
          <p:cNvPr id="308" name="Textfeld 307"/>
          <p:cNvSpPr txBox="1"/>
          <p:nvPr/>
        </p:nvSpPr>
        <p:spPr>
          <a:xfrm>
            <a:off x="360000" y="180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Bilanz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51" name="Textfeld 350"/>
          <p:cNvSpPr txBox="1"/>
          <p:nvPr/>
        </p:nvSpPr>
        <p:spPr>
          <a:xfrm>
            <a:off x="360000" y="2340000"/>
            <a:ext cx="1949490" cy="553998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Verlauf der Schätzungen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(Erzeugung, Verbrauch, </a:t>
            </a:r>
            <a:br>
              <a:rPr lang="de-DE" sz="1050" b="1" i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 Export, Bestände</a:t>
            </a:r>
            <a:r>
              <a:rPr lang="de-DE" sz="1050" b="1" i="1" dirty="0" smtClean="0">
                <a:solidFill>
                  <a:schemeClr val="bg1"/>
                </a:solidFill>
              </a:rPr>
              <a:t>) </a:t>
            </a:r>
            <a:endParaRPr lang="de-DE" sz="1050" b="1" i="1" dirty="0">
              <a:solidFill>
                <a:schemeClr val="bg1"/>
              </a:solidFill>
            </a:endParaRPr>
          </a:p>
        </p:txBody>
      </p:sp>
      <p:sp>
        <p:nvSpPr>
          <p:cNvPr id="370" name="Abgerundetes Rechteck 369">
            <a:hlinkClick r:id="rId8" action="ppaction://hlinksldjump"/>
          </p:cNvPr>
          <p:cNvSpPr/>
          <p:nvPr/>
        </p:nvSpPr>
        <p:spPr>
          <a:xfrm>
            <a:off x="5256058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2" name="Abgerundetes Rechteck 371">
            <a:hlinkClick r:id="rId9" action="ppaction://hlinksldjump"/>
          </p:cNvPr>
          <p:cNvSpPr/>
          <p:nvPr/>
        </p:nvSpPr>
        <p:spPr>
          <a:xfrm>
            <a:off x="6012044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3" name="Abgerundetes Rechteck 372">
            <a:hlinkClick r:id="rId10" action="ppaction://hlinksldjump"/>
          </p:cNvPr>
          <p:cNvSpPr/>
          <p:nvPr/>
        </p:nvSpPr>
        <p:spPr>
          <a:xfrm>
            <a:off x="676803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11" action="ppaction://hlinksldjump"/>
          </p:cNvPr>
          <p:cNvSpPr/>
          <p:nvPr/>
        </p:nvSpPr>
        <p:spPr>
          <a:xfrm>
            <a:off x="7524016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12" action="ppaction://hlinksldjump"/>
          </p:cNvPr>
          <p:cNvSpPr/>
          <p:nvPr/>
        </p:nvSpPr>
        <p:spPr>
          <a:xfrm>
            <a:off x="828000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r>
              <a:rPr lang="de-DE" sz="900" b="1" dirty="0" smtClean="0">
                <a:solidFill>
                  <a:srgbClr val="0000FF"/>
                </a:solidFill>
              </a:rPr>
              <a:t>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13" action="ppaction://hlinksldjump"/>
          </p:cNvPr>
          <p:cNvSpPr/>
          <p:nvPr/>
        </p:nvSpPr>
        <p:spPr>
          <a:xfrm>
            <a:off x="5256058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8" name="Abgerundetes Rechteck 377">
            <a:hlinkClick r:id="rId14" action="ppaction://hlinksldjump"/>
          </p:cNvPr>
          <p:cNvSpPr/>
          <p:nvPr/>
        </p:nvSpPr>
        <p:spPr>
          <a:xfrm>
            <a:off x="6012044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0" name="Abgerundetes Rechteck 379">
            <a:hlinkClick r:id="rId15" action="ppaction://hlinksldjump"/>
          </p:cNvPr>
          <p:cNvSpPr/>
          <p:nvPr/>
        </p:nvSpPr>
        <p:spPr>
          <a:xfrm>
            <a:off x="676803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1" name="Abgerundetes Rechteck 380">
            <a:hlinkClick r:id="rId16" action="ppaction://hlinksldjump"/>
          </p:cNvPr>
          <p:cNvSpPr/>
          <p:nvPr/>
        </p:nvSpPr>
        <p:spPr>
          <a:xfrm>
            <a:off x="7524016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2" name="Abgerundetes Rechteck 381">
            <a:hlinkClick r:id="rId17" action="ppaction://hlinksldjump"/>
          </p:cNvPr>
          <p:cNvSpPr/>
          <p:nvPr/>
        </p:nvSpPr>
        <p:spPr>
          <a:xfrm>
            <a:off x="828000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pic>
        <p:nvPicPr>
          <p:cNvPr id="384" name="Grafik 3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4000" y="540000"/>
            <a:ext cx="1260000" cy="9049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9" name="Textfeld 38"/>
          <p:cNvSpPr txBox="1"/>
          <p:nvPr/>
        </p:nvSpPr>
        <p:spPr>
          <a:xfrm>
            <a:off x="36000" y="576000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EU-27 (ohne UK)</a:t>
            </a:r>
          </a:p>
        </p:txBody>
      </p:sp>
      <p:sp>
        <p:nvSpPr>
          <p:cNvPr id="353" name="Textfeld 352"/>
          <p:cNvSpPr txBox="1"/>
          <p:nvPr/>
        </p:nvSpPr>
        <p:spPr>
          <a:xfrm>
            <a:off x="360000" y="3240000"/>
            <a:ext cx="1874534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Erzeugung / Verbrauch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58" name="Abgerundetes Rechteck 357">
            <a:hlinkClick r:id="rId19" action="ppaction://hlinksldjump"/>
          </p:cNvPr>
          <p:cNvSpPr/>
          <p:nvPr/>
        </p:nvSpPr>
        <p:spPr>
          <a:xfrm>
            <a:off x="2520000" y="32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4" name="Abgerundetes Rechteck 43">
            <a:hlinkClick r:id="rId20" action="ppaction://hlinksldjump"/>
          </p:cNvPr>
          <p:cNvSpPr/>
          <p:nvPr/>
        </p:nvSpPr>
        <p:spPr>
          <a:xfrm>
            <a:off x="4500072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0" name="Abgerundetes Rechteck 49">
            <a:hlinkClick r:id="rId21" action="ppaction://hlinksldjump"/>
          </p:cNvPr>
          <p:cNvSpPr/>
          <p:nvPr/>
        </p:nvSpPr>
        <p:spPr>
          <a:xfrm>
            <a:off x="5256058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0" name="Abgerundetes Rechteck 59">
            <a:hlinkClick r:id="rId22" action="ppaction://hlinksldjump"/>
          </p:cNvPr>
          <p:cNvSpPr/>
          <p:nvPr/>
        </p:nvSpPr>
        <p:spPr>
          <a:xfrm>
            <a:off x="6012044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7" name="Textfeld 356"/>
          <p:cNvSpPr txBox="1"/>
          <p:nvPr/>
        </p:nvSpPr>
        <p:spPr>
          <a:xfrm>
            <a:off x="360000" y="4320000"/>
            <a:ext cx="1463203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Endbestände  / 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stock-</a:t>
            </a:r>
            <a:r>
              <a:rPr lang="de-DE" sz="1400" b="1" dirty="0" err="1" smtClean="0">
                <a:solidFill>
                  <a:schemeClr val="bg1"/>
                </a:solidFill>
              </a:rPr>
              <a:t>to</a:t>
            </a:r>
            <a:r>
              <a:rPr lang="de-DE" sz="1400" b="1" dirty="0" smtClean="0">
                <a:solidFill>
                  <a:schemeClr val="bg1"/>
                </a:solidFill>
              </a:rPr>
              <a:t>-</a:t>
            </a:r>
            <a:r>
              <a:rPr lang="de-DE" sz="1400" b="1" dirty="0" err="1" smtClean="0">
                <a:solidFill>
                  <a:schemeClr val="bg1"/>
                </a:solidFill>
              </a:rPr>
              <a:t>use</a:t>
            </a:r>
            <a:r>
              <a:rPr lang="de-DE" sz="1400" b="1" dirty="0" smtClean="0">
                <a:solidFill>
                  <a:schemeClr val="bg1"/>
                </a:solidFill>
              </a:rPr>
              <a:t>-ratio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2" name="Abgerundetes Rechteck 361">
            <a:hlinkClick r:id="rId23" action="ppaction://hlinksldjump"/>
          </p:cNvPr>
          <p:cNvSpPr/>
          <p:nvPr/>
        </p:nvSpPr>
        <p:spPr>
          <a:xfrm>
            <a:off x="2520000" y="432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6" name="Abgerundetes Rechteck 45">
            <a:hlinkClick r:id="rId24" action="ppaction://hlinksldjump"/>
          </p:cNvPr>
          <p:cNvSpPr/>
          <p:nvPr/>
        </p:nvSpPr>
        <p:spPr>
          <a:xfrm>
            <a:off x="4500072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2" name="Abgerundetes Rechteck 51">
            <a:hlinkClick r:id="rId25" action="ppaction://hlinksldjump"/>
          </p:cNvPr>
          <p:cNvSpPr/>
          <p:nvPr/>
        </p:nvSpPr>
        <p:spPr>
          <a:xfrm>
            <a:off x="5256058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2" name="Abgerundetes Rechteck 61">
            <a:hlinkClick r:id="rId26" action="ppaction://hlinksldjump"/>
          </p:cNvPr>
          <p:cNvSpPr/>
          <p:nvPr/>
        </p:nvSpPr>
        <p:spPr>
          <a:xfrm>
            <a:off x="6012044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4" name="Textfeld 353"/>
          <p:cNvSpPr txBox="1"/>
          <p:nvPr/>
        </p:nvSpPr>
        <p:spPr>
          <a:xfrm>
            <a:off x="360000" y="4860000"/>
            <a:ext cx="1862223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Selbstversorgungsgrad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0" name="Abgerundetes Rechteck 359">
            <a:hlinkClick r:id="rId27" action="ppaction://hlinksldjump"/>
          </p:cNvPr>
          <p:cNvSpPr/>
          <p:nvPr/>
        </p:nvSpPr>
        <p:spPr>
          <a:xfrm>
            <a:off x="2520000" y="486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8" name="Abgerundetes Rechteck 47">
            <a:hlinkClick r:id="rId28" action="ppaction://hlinksldjump"/>
          </p:cNvPr>
          <p:cNvSpPr/>
          <p:nvPr/>
        </p:nvSpPr>
        <p:spPr>
          <a:xfrm>
            <a:off x="4500072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4" name="Abgerundetes Rechteck 53">
            <a:hlinkClick r:id="rId29" action="ppaction://hlinksldjump"/>
          </p:cNvPr>
          <p:cNvSpPr/>
          <p:nvPr/>
        </p:nvSpPr>
        <p:spPr>
          <a:xfrm>
            <a:off x="5256058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4" name="Abgerundetes Rechteck 63">
            <a:hlinkClick r:id="rId30" action="ppaction://hlinksldjump"/>
          </p:cNvPr>
          <p:cNvSpPr/>
          <p:nvPr/>
        </p:nvSpPr>
        <p:spPr>
          <a:xfrm>
            <a:off x="6012044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6" name="Textfeld 355"/>
          <p:cNvSpPr txBox="1"/>
          <p:nvPr/>
        </p:nvSpPr>
        <p:spPr>
          <a:xfrm>
            <a:off x="360000" y="3780000"/>
            <a:ext cx="1569322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Exporte &amp; Importe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1" name="Abgerundetes Rechteck 360">
            <a:hlinkClick r:id="rId31" action="ppaction://hlinksldjump"/>
          </p:cNvPr>
          <p:cNvSpPr/>
          <p:nvPr/>
        </p:nvSpPr>
        <p:spPr>
          <a:xfrm>
            <a:off x="2520000" y="378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5" name="Abgerundetes Rechteck 44">
            <a:hlinkClick r:id="rId32" action="ppaction://hlinksldjump"/>
          </p:cNvPr>
          <p:cNvSpPr/>
          <p:nvPr/>
        </p:nvSpPr>
        <p:spPr>
          <a:xfrm>
            <a:off x="4500072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1" name="Abgerundetes Rechteck 60">
            <a:hlinkClick r:id="rId33" action="ppaction://hlinksldjump"/>
          </p:cNvPr>
          <p:cNvSpPr/>
          <p:nvPr/>
        </p:nvSpPr>
        <p:spPr>
          <a:xfrm>
            <a:off x="6012044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0" name="Abgerundetes Rechteck 69">
            <a:hlinkClick r:id="rId34" action="ppaction://hlinksldjump"/>
          </p:cNvPr>
          <p:cNvSpPr/>
          <p:nvPr/>
        </p:nvSpPr>
        <p:spPr>
          <a:xfrm>
            <a:off x="5256058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305785" y="6043055"/>
            <a:ext cx="598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2.  </a:t>
            </a:r>
            <a:r>
              <a:rPr lang="de-DE" sz="3200" b="1" dirty="0" smtClean="0">
                <a:solidFill>
                  <a:srgbClr val="FF0000"/>
                </a:solidFill>
              </a:rPr>
              <a:t>Schätzung des Jahres 2024/25</a:t>
            </a:r>
          </a:p>
        </p:txBody>
      </p:sp>
      <p:sp>
        <p:nvSpPr>
          <p:cNvPr id="57" name="Abgerundetes Rechteck 56">
            <a:hlinkClick r:id="rId35" action="ppaction://hlinksldjump"/>
          </p:cNvPr>
          <p:cNvSpPr/>
          <p:nvPr/>
        </p:nvSpPr>
        <p:spPr>
          <a:xfrm>
            <a:off x="2520000" y="54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gesamt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58" name="Abgerundetes Rechteck 57">
            <a:hlinkClick r:id="rId36" action="ppaction://hlinksldjump"/>
          </p:cNvPr>
          <p:cNvSpPr/>
          <p:nvPr/>
        </p:nvSpPr>
        <p:spPr>
          <a:xfrm>
            <a:off x="4500072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3" name="Abgerundetes Rechteck 62">
            <a:hlinkClick r:id="rId37" action="ppaction://hlinksldjump"/>
          </p:cNvPr>
          <p:cNvSpPr/>
          <p:nvPr/>
        </p:nvSpPr>
        <p:spPr>
          <a:xfrm>
            <a:off x="5256058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6" name="Abgerundetes Rechteck 65">
            <a:hlinkClick r:id="rId38" action="ppaction://hlinksldjump"/>
          </p:cNvPr>
          <p:cNvSpPr/>
          <p:nvPr/>
        </p:nvSpPr>
        <p:spPr>
          <a:xfrm>
            <a:off x="6012044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7" name="Abgerundetes Rechteck 66">
            <a:hlinkClick r:id="rId39" action="ppaction://hlinksldjump"/>
          </p:cNvPr>
          <p:cNvSpPr/>
          <p:nvPr/>
        </p:nvSpPr>
        <p:spPr>
          <a:xfrm>
            <a:off x="676803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8" name="Abgerundetes Rechteck 67">
            <a:hlinkClick r:id="rId40" action="ppaction://hlinksldjump"/>
          </p:cNvPr>
          <p:cNvSpPr/>
          <p:nvPr/>
        </p:nvSpPr>
        <p:spPr>
          <a:xfrm>
            <a:off x="7524016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9" name="Abgerundetes Rechteck 68">
            <a:hlinkClick r:id="rId41" action="ppaction://hlinksldjump"/>
          </p:cNvPr>
          <p:cNvSpPr/>
          <p:nvPr/>
        </p:nvSpPr>
        <p:spPr>
          <a:xfrm>
            <a:off x="828000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6000" y="5220000"/>
            <a:ext cx="43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 smtClean="0">
                <a:solidFill>
                  <a:srgbClr val="FF0000"/>
                </a:solidFill>
              </a:rPr>
              <a:t>NEU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360000" y="5400000"/>
            <a:ext cx="1460382" cy="384721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Flächen &amp; Erträge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050" b="1" i="1" dirty="0" smtClean="0">
                <a:solidFill>
                  <a:schemeClr val="bg1"/>
                </a:solidFill>
              </a:rPr>
              <a:t>(Entwicklungstrend)</a:t>
            </a:r>
            <a:endParaRPr lang="de-DE" sz="1050" b="1" i="1" dirty="0">
              <a:solidFill>
                <a:schemeClr val="bg1"/>
              </a:solidFill>
            </a:endParaRPr>
          </a:p>
        </p:txBody>
      </p:sp>
      <p:sp>
        <p:nvSpPr>
          <p:cNvPr id="72" name="Abgerundetes Rechteck 71">
            <a:hlinkClick r:id="rId42" action="ppaction://hlinksldjump"/>
          </p:cNvPr>
          <p:cNvSpPr/>
          <p:nvPr/>
        </p:nvSpPr>
        <p:spPr>
          <a:xfrm>
            <a:off x="4500072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 smtClean="0">
                <a:solidFill>
                  <a:srgbClr val="0000FF"/>
                </a:solidFill>
              </a:rPr>
              <a:t>2023/24</a:t>
            </a:r>
            <a:endParaRPr lang="de-DE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5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59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10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38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597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410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7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5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55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70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2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6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nach Arten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4800" b="1" dirty="0" smtClean="0">
                <a:solidFill>
                  <a:srgbClr val="FF0000"/>
                </a:solidFill>
              </a:rPr>
              <a:t>2024/25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2520000"/>
            <a:ext cx="8640000" cy="41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71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1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76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8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6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29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1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9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9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2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9000000" cy="42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7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78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4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nach Arten</a:t>
            </a: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2520000"/>
            <a:ext cx="8640000" cy="41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2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71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Roggen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53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27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33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08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Roggen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9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587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Hafer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8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958403079"/>
              </p:ext>
            </p:extLst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446791"/>
              </p:ext>
            </p:extLst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76820"/>
              </p:ext>
            </p:extLst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10025"/>
              </p:ext>
            </p:extLst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90610"/>
              </p:ext>
            </p:extLst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736673"/>
              </p:ext>
            </p:extLst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78406"/>
              </p:ext>
            </p:extLst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55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/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/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/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/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/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/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/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44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32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7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Hafer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55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21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 smtClean="0">
                <a:solidFill>
                  <a:srgbClr val="0000FF"/>
                </a:solidFill>
              </a:rPr>
              <a:t>Triticale</a:t>
            </a:r>
            <a:endParaRPr lang="de-DE" sz="4800" b="1" dirty="0" smtClean="0">
              <a:solidFill>
                <a:srgbClr val="0000FF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67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29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1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50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err="1" smtClean="0">
                <a:solidFill>
                  <a:srgbClr val="0000FF"/>
                </a:solidFill>
              </a:rPr>
              <a:t>Triticale</a:t>
            </a:r>
            <a:r>
              <a:rPr lang="de-DE" sz="4800" b="1" dirty="0" smtClean="0">
                <a:solidFill>
                  <a:srgbClr val="0000FF"/>
                </a:solidFill>
              </a:rPr>
              <a:t/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93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73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51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800" b="1">
                <a:solidFill>
                  <a:srgbClr val="0000FF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4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2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4466</Words>
  <Application>Microsoft Office PowerPoint</Application>
  <PresentationFormat>Bildschirmpräsentation (4:3)</PresentationFormat>
  <Paragraphs>3681</Paragraphs>
  <Slides>55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Schmid, Werner (LEL-SG)</cp:lastModifiedBy>
  <cp:revision>1343</cp:revision>
  <cp:lastPrinted>2020-01-10T09:44:11Z</cp:lastPrinted>
  <dcterms:created xsi:type="dcterms:W3CDTF">2019-08-22T11:48:22Z</dcterms:created>
  <dcterms:modified xsi:type="dcterms:W3CDTF">2024-04-26T11:08:04Z</dcterms:modified>
</cp:coreProperties>
</file>